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6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95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52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49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34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83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648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991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1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41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74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36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A193-D85F-4E2A-A838-80D673679D42}" type="datetimeFigureOut">
              <a:rPr kumimoji="1" lang="ja-JP" altLang="en-US" smtClean="0"/>
              <a:t>2020/8/25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8024-C53B-412F-8A9D-F737AE9CB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761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926448"/>
              </p:ext>
            </p:extLst>
          </p:nvPr>
        </p:nvGraphicFramePr>
        <p:xfrm>
          <a:off x="6756031" y="1500342"/>
          <a:ext cx="4933742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251">
                  <a:extLst>
                    <a:ext uri="{9D8B030D-6E8A-4147-A177-3AD203B41FA5}">
                      <a16:colId xmlns:a16="http://schemas.microsoft.com/office/drawing/2014/main" val="3831211502"/>
                    </a:ext>
                  </a:extLst>
                </a:gridCol>
                <a:gridCol w="1221212">
                  <a:extLst>
                    <a:ext uri="{9D8B030D-6E8A-4147-A177-3AD203B41FA5}">
                      <a16:colId xmlns:a16="http://schemas.microsoft.com/office/drawing/2014/main" val="3985737190"/>
                    </a:ext>
                  </a:extLst>
                </a:gridCol>
                <a:gridCol w="3175279">
                  <a:extLst>
                    <a:ext uri="{9D8B030D-6E8A-4147-A177-3AD203B41FA5}">
                      <a16:colId xmlns:a16="http://schemas.microsoft.com/office/drawing/2014/main" val="640663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分類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仕様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586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部品名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パワーモジュール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76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製作ﾒｰｶｰ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Tesla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257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搭載車種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Model S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527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用途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電力変換器のスイッチング素子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938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特徴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03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構成部品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電力用半導体素子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558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材質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プリント基板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570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加工方法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889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表面処理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728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サイズ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53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ysClr val="windowText" lastClr="000000"/>
                          </a:solidFill>
                        </a:rPr>
                        <a:t>性能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670324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338184" y="199731"/>
            <a:ext cx="7384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/>
              <a:t>１</a:t>
            </a:r>
            <a:r>
              <a:rPr lang="ja-JP" altLang="en-US" b="1" dirty="0" smtClean="0"/>
              <a:t>．電動系部品</a:t>
            </a:r>
            <a:r>
              <a:rPr lang="en-US" altLang="ja-JP" b="1" dirty="0" smtClean="0"/>
              <a:t>&gt;</a:t>
            </a:r>
            <a:r>
              <a:rPr lang="ja-JP" altLang="en-US" b="1" dirty="0" smtClean="0"/>
              <a:t>３．パワーコントロール</a:t>
            </a:r>
            <a:r>
              <a:rPr lang="en-US" altLang="ja-JP" b="1" dirty="0" smtClean="0"/>
              <a:t>&gt;</a:t>
            </a:r>
            <a:r>
              <a:rPr lang="ja-JP" altLang="en-US" b="1" dirty="0" smtClean="0"/>
              <a:t>４．パワーモジュール</a:t>
            </a:r>
            <a:endParaRPr lang="en-US" altLang="ja-JP" b="1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64222DE-15E3-4602-8EA7-325D74FA9AC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9842" y="3908766"/>
            <a:ext cx="2685347" cy="212266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6AE2A36C-1C20-414E-9920-F48171560FE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980" b="92929" l="9992" r="90277">
                        <a14:foregroundMark x1="19041" y1="25414" x2="22085" y2="25616"/>
                        <a14:foregroundMark x1="18610" y1="24162" x2="18341" y2="24808"/>
                        <a14:foregroundMark x1="33746" y1="68525" x2="40830" y2="69374"/>
                        <a14:foregroundMark x1="84595" y1="48970" x2="89039" y2="53131"/>
                        <a14:foregroundMark x1="89333" y1="58545" x2="89469" y2="61051"/>
                        <a14:foregroundMark x1="89854" y1="57327" x2="90304" y2="52970"/>
                        <a14:foregroundMark x1="89469" y1="61051" x2="89728" y2="58545"/>
                        <a14:foregroundMark x1="90304" y1="52970" x2="90008" y2="49778"/>
                        <a14:foregroundMark x1="79316" y1="92727" x2="25559" y2="92929"/>
                        <a14:backgroundMark x1="89173" y1="56040" x2="89442" y2="57697"/>
                        <a14:backgroundMark x1="89173" y1="55192" x2="88742" y2="55192"/>
                        <a14:backgroundMark x1="89173" y1="56040" x2="89173" y2="58545"/>
                        <a14:backgroundMark x1="89873" y1="56889" x2="89873" y2="576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3894077" y="1677489"/>
            <a:ext cx="2220865" cy="1755513"/>
          </a:xfrm>
          <a:prstGeom prst="rect">
            <a:avLst/>
          </a:prstGeom>
        </p:spPr>
      </p:pic>
      <p:grpSp>
        <p:nvGrpSpPr>
          <p:cNvPr id="3" name="グループ化 2"/>
          <p:cNvGrpSpPr/>
          <p:nvPr/>
        </p:nvGrpSpPr>
        <p:grpSpPr>
          <a:xfrm>
            <a:off x="276855" y="1018940"/>
            <a:ext cx="4391915" cy="3039630"/>
            <a:chOff x="544476" y="1611556"/>
            <a:chExt cx="3322090" cy="2567063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434D6C36-4CBA-451C-AEA8-239D59796B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2342" b="98789" l="2359" r="91906">
                          <a14:foregroundMark x1="23451" y1="21397" x2="23080" y2="57045"/>
                          <a14:foregroundMark x1="15171" y1="22285" x2="11748" y2="73920"/>
                          <a14:foregroundMark x1="11748" y1="73920" x2="12026" y2="75212"/>
                          <a14:foregroundMark x1="16883" y1="83690" x2="45190" y2="82156"/>
                          <a14:foregroundMark x1="45190" y1="82156" x2="85338" y2="83973"/>
                          <a14:foregroundMark x1="71184" y1="13201" x2="72202" y2="28018"/>
                          <a14:foregroundMark x1="79140" y1="25918" x2="83950" y2="66734"/>
                          <a14:foregroundMark x1="80157" y1="23214" x2="84644" y2="63706"/>
                          <a14:foregroundMark x1="81915" y1="18046" x2="91906" y2="80057"/>
                          <a14:foregroundMark x1="67391" y1="86677" x2="40749" y2="86395"/>
                          <a14:foregroundMark x1="41073" y1="84296" x2="17900" y2="87000"/>
                          <a14:foregroundMark x1="25856" y1="54945" x2="24838" y2="67420"/>
                          <a14:foregroundMark x1="24838" y1="67420" x2="25162" y2="68551"/>
                          <a14:foregroundMark x1="44218" y1="91239" x2="43525" y2="98789"/>
                          <a14:foregroundMark x1="32100" y1="89423" x2="26549" y2="95155"/>
                          <a14:foregroundMark x1="26226" y1="96367" x2="21045" y2="97901"/>
                          <a14:foregroundMark x1="57678" y1="8680" x2="40749" y2="9891"/>
                          <a14:foregroundMark x1="8557" y1="32862" x2="4440" y2="20953"/>
                          <a14:foregroundMark x1="4440" y1="20953" x2="10592" y2="10254"/>
                          <a14:foregroundMark x1="10592" y1="10254" x2="27243" y2="6863"/>
                          <a14:foregroundMark x1="25856" y1="8074" x2="38945" y2="5975"/>
                          <a14:foregroundMark x1="38945" y1="5975" x2="67761" y2="7105"/>
                          <a14:foregroundMark x1="67761" y1="7105" x2="71508" y2="8397"/>
                          <a14:foregroundMark x1="73265" y1="8680" x2="85893" y2="12919"/>
                          <a14:foregroundMark x1="85893" y1="12919" x2="88483" y2="20468"/>
                          <a14:foregroundMark x1="88483" y1="29834" x2="89500" y2="18046"/>
                          <a14:foregroundMark x1="89500" y1="18046" x2="78030" y2="8882"/>
                          <a14:foregroundMark x1="78030" y1="8882" x2="51203" y2="4441"/>
                          <a14:foregroundMark x1="51203" y1="4441" x2="23034" y2="7226"/>
                          <a14:foregroundMark x1="23034" y1="7226" x2="22757" y2="7469"/>
                          <a14:foregroundMark x1="40379" y1="4441" x2="54857" y2="4279"/>
                          <a14:foregroundMark x1="54857" y1="4279" x2="82239" y2="8801"/>
                          <a14:foregroundMark x1="82239" y1="8801" x2="87789" y2="12919"/>
                          <a14:foregroundMark x1="84644" y1="9891" x2="72895" y2="4764"/>
                          <a14:foregroundMark x1="72895" y1="4764" x2="30481" y2="2342"/>
                          <a14:foregroundMark x1="30481" y1="2342" x2="25162" y2="4441"/>
                          <a14:foregroundMark x1="22063" y1="11708" x2="10916" y2="18490"/>
                          <a14:foregroundMark x1="10916" y1="18490" x2="10315" y2="22002"/>
                          <a14:foregroundMark x1="7909" y1="21679" x2="7216" y2="28623"/>
                          <a14:foregroundMark x1="5134" y1="22891" x2="10315" y2="33468"/>
                          <a14:foregroundMark x1="10315" y1="33468" x2="10315" y2="33468"/>
                          <a14:foregroundMark x1="4440" y1="22891" x2="9251" y2="32257"/>
                          <a14:foregroundMark x1="2359" y1="24707" x2="6006" y2="34084"/>
                          <a14:foregroundMark x1="5458" y1="29834" x2="6846" y2="33185"/>
                          <a14:foregroundMark x1="7909" y1="34073" x2="8927" y2="35285"/>
                          <a14:foregroundMark x1="8557" y1="34396" x2="8557" y2="34396"/>
                          <a14:foregroundMark x1="82562" y1="3553" x2="88807" y2="12596"/>
                          <a14:backgroundMark x1="6194" y1="33382" x2="7216" y2="35285"/>
                          <a14:backgroundMark x1="2359" y1="26241" x2="5742" y2="32541"/>
                          <a14:backgroundMark x1="5828" y1="33791" x2="6522" y2="35285"/>
                          <a14:backgroundMark x1="5828" y1="33468" x2="4440" y2="33791"/>
                          <a14:backgroundMark x1="91582" y1="25636" x2="90888" y2="35285"/>
                          <a14:backgroundMark x1="27243" y1="89100" x2="23451" y2="93662"/>
                          <a14:backgroundMark x1="35893" y1="93662" x2="31036" y2="97901"/>
                          <a14:backgroundMark x1="13090" y1="2019" x2="971" y2="4441"/>
                          <a14:backgroundMark x1="14477" y1="2019" x2="17900" y2="2019"/>
                          <a14:backgroundMark x1="85338" y1="1413" x2="92276" y2="779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859771" y="1849532"/>
              <a:ext cx="1991216" cy="1920689"/>
            </a:xfrm>
            <a:prstGeom prst="rect">
              <a:avLst/>
            </a:prstGeom>
          </p:spPr>
        </p:pic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8F52E399-B536-4001-B38C-992A9918F388}"/>
                </a:ext>
              </a:extLst>
            </p:cNvPr>
            <p:cNvCxnSpPr/>
            <p:nvPr/>
          </p:nvCxnSpPr>
          <p:spPr bwMode="auto">
            <a:xfrm flipV="1">
              <a:off x="1984333" y="1917549"/>
              <a:ext cx="968040" cy="39728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9B6BF6C-420F-491A-9044-F5DBA8ED2713}"/>
                </a:ext>
              </a:extLst>
            </p:cNvPr>
            <p:cNvSpPr txBox="1"/>
            <p:nvPr/>
          </p:nvSpPr>
          <p:spPr>
            <a:xfrm>
              <a:off x="2658176" y="1611556"/>
              <a:ext cx="1208390" cy="2599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ＩＧＢＴ素子</a:t>
              </a: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37697DB-E173-4073-9E7C-39A47A3FDC26}"/>
                </a:ext>
              </a:extLst>
            </p:cNvPr>
            <p:cNvCxnSpPr/>
            <p:nvPr/>
          </p:nvCxnSpPr>
          <p:spPr bwMode="auto">
            <a:xfrm flipH="1">
              <a:off x="744784" y="2365556"/>
              <a:ext cx="2954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929E1959-AF05-4D4E-8D7C-20B01E1F9356}"/>
                </a:ext>
              </a:extLst>
            </p:cNvPr>
            <p:cNvSpPr txBox="1"/>
            <p:nvPr/>
          </p:nvSpPr>
          <p:spPr>
            <a:xfrm>
              <a:off x="544476" y="1792259"/>
              <a:ext cx="302647" cy="238636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400" b="1" dirty="0"/>
                <a:t>バッテリーバスバー</a:t>
              </a:r>
            </a:p>
          </p:txBody>
        </p:sp>
      </p:grpSp>
      <p:sp>
        <p:nvSpPr>
          <p:cNvPr id="16" name="四角形: 角を丸くする 120">
            <a:extLst>
              <a:ext uri="{FF2B5EF4-FFF2-40B4-BE49-F238E27FC236}">
                <a16:creationId xmlns:a16="http://schemas.microsoft.com/office/drawing/2014/main" id="{925FDAAC-A33B-4D8D-9323-C80844FB22F8}"/>
              </a:ext>
            </a:extLst>
          </p:cNvPr>
          <p:cNvSpPr/>
          <p:nvPr/>
        </p:nvSpPr>
        <p:spPr bwMode="auto">
          <a:xfrm>
            <a:off x="4105476" y="2365556"/>
            <a:ext cx="1593350" cy="869236"/>
          </a:xfrm>
          <a:prstGeom prst="roundRect">
            <a:avLst/>
          </a:prstGeom>
          <a:noFill/>
          <a:ln w="28575" cap="flat" cmpd="sng" algn="ctr">
            <a:solidFill>
              <a:srgbClr val="FF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7" name="四角形: 角を丸くする 121">
            <a:extLst>
              <a:ext uri="{FF2B5EF4-FFF2-40B4-BE49-F238E27FC236}">
                <a16:creationId xmlns:a16="http://schemas.microsoft.com/office/drawing/2014/main" id="{A1121858-9D6D-4690-8E32-DFF5905201DD}"/>
              </a:ext>
            </a:extLst>
          </p:cNvPr>
          <p:cNvSpPr/>
          <p:nvPr/>
        </p:nvSpPr>
        <p:spPr bwMode="auto">
          <a:xfrm>
            <a:off x="2903560" y="3800670"/>
            <a:ext cx="3066345" cy="1952146"/>
          </a:xfrm>
          <a:prstGeom prst="roundRect">
            <a:avLst/>
          </a:prstGeom>
          <a:noFill/>
          <a:ln w="28575" cap="flat" cmpd="sng" algn="ctr">
            <a:solidFill>
              <a:srgbClr val="FF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8" name="矢印: 右 122">
            <a:extLst>
              <a:ext uri="{FF2B5EF4-FFF2-40B4-BE49-F238E27FC236}">
                <a16:creationId xmlns:a16="http://schemas.microsoft.com/office/drawing/2014/main" id="{5CFE6331-E83D-4587-9964-C2CCA4118D3B}"/>
              </a:ext>
            </a:extLst>
          </p:cNvPr>
          <p:cNvSpPr/>
          <p:nvPr/>
        </p:nvSpPr>
        <p:spPr bwMode="auto">
          <a:xfrm rot="5400000">
            <a:off x="4697157" y="3290705"/>
            <a:ext cx="469069" cy="45147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18415CA-5A29-44F7-BFF7-E30F58DE83E7}"/>
              </a:ext>
            </a:extLst>
          </p:cNvPr>
          <p:cNvSpPr txBox="1"/>
          <p:nvPr/>
        </p:nvSpPr>
        <p:spPr>
          <a:xfrm>
            <a:off x="5231797" y="3385695"/>
            <a:ext cx="946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（拡大）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6AA45169-EAC9-4F05-8850-9100B93C1B1E}"/>
              </a:ext>
            </a:extLst>
          </p:cNvPr>
          <p:cNvCxnSpPr/>
          <p:nvPr/>
        </p:nvCxnSpPr>
        <p:spPr bwMode="auto">
          <a:xfrm>
            <a:off x="4584019" y="5113883"/>
            <a:ext cx="0" cy="11872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C2606D2-3B3D-4B39-AB37-E549CCD1F1E3}"/>
              </a:ext>
            </a:extLst>
          </p:cNvPr>
          <p:cNvSpPr txBox="1"/>
          <p:nvPr/>
        </p:nvSpPr>
        <p:spPr>
          <a:xfrm>
            <a:off x="3839427" y="6350677"/>
            <a:ext cx="2916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  <a:ea typeface="+mn-ea"/>
              </a:rPr>
              <a:t>ＩＧＢＴ素子（ＴＯ－２４７）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52607490-5D0F-417A-9310-A80DC81480A8}"/>
              </a:ext>
            </a:extLst>
          </p:cNvPr>
          <p:cNvCxnSpPr/>
          <p:nvPr/>
        </p:nvCxnSpPr>
        <p:spPr bwMode="auto">
          <a:xfrm flipH="1">
            <a:off x="2903560" y="4891192"/>
            <a:ext cx="273787" cy="14099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24E22ACE-393E-48AE-9794-81F3A46FE4D3}"/>
              </a:ext>
            </a:extLst>
          </p:cNvPr>
          <p:cNvCxnSpPr/>
          <p:nvPr/>
        </p:nvCxnSpPr>
        <p:spPr bwMode="auto">
          <a:xfrm>
            <a:off x="3428684" y="5113883"/>
            <a:ext cx="1" cy="8648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006000C-4438-4FD7-84BA-1B6A59C0BE0C}"/>
              </a:ext>
            </a:extLst>
          </p:cNvPr>
          <p:cNvSpPr txBox="1"/>
          <p:nvPr/>
        </p:nvSpPr>
        <p:spPr>
          <a:xfrm>
            <a:off x="2903561" y="5991909"/>
            <a:ext cx="18023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  <a:ea typeface="+mn-ea"/>
              </a:rPr>
              <a:t>ＩＧＢＴ押え金具</a:t>
            </a:r>
            <a:endParaRPr kumimoji="1" lang="en-US" altLang="ja-JP" sz="1400" b="1" dirty="0">
              <a:latin typeface="+mn-ea"/>
              <a:ea typeface="+mn-ea"/>
            </a:endParaRP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111AFC01-46D9-4C2D-A4E7-6CD29D339D89}"/>
              </a:ext>
            </a:extLst>
          </p:cNvPr>
          <p:cNvCxnSpPr/>
          <p:nvPr/>
        </p:nvCxnSpPr>
        <p:spPr bwMode="auto">
          <a:xfrm>
            <a:off x="5014076" y="5117576"/>
            <a:ext cx="1" cy="8648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D974EF6-9B6C-444E-89D2-7E3F160F9E92}"/>
              </a:ext>
            </a:extLst>
          </p:cNvPr>
          <p:cNvSpPr txBox="1"/>
          <p:nvPr/>
        </p:nvSpPr>
        <p:spPr>
          <a:xfrm>
            <a:off x="4770982" y="5991908"/>
            <a:ext cx="2556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  <a:ea typeface="+mn-ea"/>
              </a:rPr>
              <a:t>ＩＧＢＴ封止ジェル</a:t>
            </a:r>
            <a:endParaRPr kumimoji="1" lang="en-US" altLang="ja-JP" sz="1400" b="1" dirty="0">
              <a:latin typeface="+mn-ea"/>
              <a:ea typeface="+mn-ea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1C37021-FBD2-4BDC-B1CA-0C6EACCA493F}"/>
              </a:ext>
            </a:extLst>
          </p:cNvPr>
          <p:cNvSpPr txBox="1"/>
          <p:nvPr/>
        </p:nvSpPr>
        <p:spPr>
          <a:xfrm>
            <a:off x="1852369" y="6314987"/>
            <a:ext cx="1800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  <a:ea typeface="+mn-ea"/>
              </a:rPr>
              <a:t>ＩＧＢＴ制御基板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18415CA-5A29-44F7-BFF7-E30F58DE83E7}"/>
              </a:ext>
            </a:extLst>
          </p:cNvPr>
          <p:cNvSpPr txBox="1"/>
          <p:nvPr/>
        </p:nvSpPr>
        <p:spPr>
          <a:xfrm>
            <a:off x="4472469" y="1372935"/>
            <a:ext cx="9467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/>
              <a:t>（</a:t>
            </a:r>
            <a:r>
              <a:rPr lang="ja-JP" altLang="en-US" sz="1400" b="1" dirty="0"/>
              <a:t>上面</a:t>
            </a:r>
            <a:r>
              <a:rPr kumimoji="1" lang="ja-JP" altLang="en-US" sz="1400" b="1" dirty="0" smtClean="0"/>
              <a:t>）</a:t>
            </a:r>
            <a:endParaRPr kumimoji="1" lang="ja-JP" altLang="en-US" sz="1400" b="1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119928" y="937070"/>
            <a:ext cx="191454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dirty="0" smtClean="0"/>
              <a:t>Tesla Model 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8872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5102</TotalTime>
  <Words>84</Words>
  <Application>Microsoft Office PowerPoint</Application>
  <PresentationFormat>ワイド画面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user59</dc:creator>
  <cp:lastModifiedBy>user59</cp:lastModifiedBy>
  <cp:revision>256</cp:revision>
  <cp:lastPrinted>2020-06-24T00:01:03Z</cp:lastPrinted>
  <dcterms:created xsi:type="dcterms:W3CDTF">2020-03-11T08:19:21Z</dcterms:created>
  <dcterms:modified xsi:type="dcterms:W3CDTF">2020-08-25T08:42:42Z</dcterms:modified>
</cp:coreProperties>
</file>